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2"/>
  </p:notesMasterIdLst>
  <p:sldIdLst>
    <p:sldId id="315" r:id="rId5"/>
    <p:sldId id="497" r:id="rId6"/>
    <p:sldId id="498" r:id="rId7"/>
    <p:sldId id="471" r:id="rId8"/>
    <p:sldId id="494" r:id="rId9"/>
    <p:sldId id="496" r:id="rId10"/>
    <p:sldId id="484" r:id="rId11"/>
    <p:sldId id="482" r:id="rId12"/>
    <p:sldId id="493" r:id="rId13"/>
    <p:sldId id="444" r:id="rId14"/>
    <p:sldId id="474" r:id="rId15"/>
    <p:sldId id="486" r:id="rId16"/>
    <p:sldId id="470" r:id="rId17"/>
    <p:sldId id="488" r:id="rId18"/>
    <p:sldId id="472" r:id="rId19"/>
    <p:sldId id="489" r:id="rId20"/>
    <p:sldId id="475" r:id="rId21"/>
    <p:sldId id="476" r:id="rId22"/>
    <p:sldId id="477" r:id="rId23"/>
    <p:sldId id="478" r:id="rId24"/>
    <p:sldId id="479" r:id="rId25"/>
    <p:sldId id="491" r:id="rId26"/>
    <p:sldId id="481" r:id="rId27"/>
    <p:sldId id="492" r:id="rId28"/>
    <p:sldId id="480" r:id="rId29"/>
    <p:sldId id="485" r:id="rId30"/>
    <p:sldId id="449" r:id="rId31"/>
  </p:sldIdLst>
  <p:sldSz cx="9144000" cy="5715000" type="screen16x1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32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86997" autoAdjust="0"/>
  </p:normalViewPr>
  <p:slideViewPr>
    <p:cSldViewPr>
      <p:cViewPr varScale="1">
        <p:scale>
          <a:sx n="121" d="100"/>
          <a:sy n="121" d="100"/>
        </p:scale>
        <p:origin x="1062" y="96"/>
      </p:cViewPr>
      <p:guideLst>
        <p:guide orient="horz" pos="2163"/>
        <p:guide pos="2880"/>
        <p:guide orient="horz" pos="1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4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30073-5102-43D2-B382-2368E294BFB8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235075"/>
            <a:ext cx="5330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2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5A9A8-C0C0-442D-85D9-FEAB3A53B3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2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0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27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4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12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7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8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8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3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2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24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7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3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5075"/>
            <a:ext cx="533082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25AEC-BC59-4759-B8B2-74FA7082A4F1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3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DC12-835B-44A1-A3E7-D443FFB127B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835F-C014-40D0-8B84-F285B8E8F5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9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4E007-DF77-4D85-A1DB-3891671248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94FC-E989-4429-9E9E-805C02874E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7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15FAA-BB6E-4CEF-8E55-4C1FA42D30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F3242-EEF5-4F24-99C2-1155245B02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1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05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4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47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94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7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6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88CA6-2F64-48A0-A3DA-6108B2B332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6507-B157-4AD6-A03A-8BB4DDDFF9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6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40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62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62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26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44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16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08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69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76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6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B227C-8E10-491E-912B-7CB7C74D47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445AB-7944-48BB-90EF-EC0D902ADF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1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5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799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45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94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6A02-2437-47BA-B724-297190573F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1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D94A8-48C6-45EB-9C6C-A53303F06C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63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670-B068-4C52-A14B-9C7E906AD2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70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0F3F-E8EC-445D-8618-6204A5C4CE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6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B465-A3DE-4B58-B5C8-911539F6E9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25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6D0D-E95F-40CE-AF2F-DF8EEFEDE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1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1B92-C068-4D60-9307-4976128E48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91562-8DF6-480F-AC91-8F76A1480C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36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A424-75B7-4AE1-9F91-8501350A96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3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DB807-5FAF-4266-9DC4-64BFBCE497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501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3752-468E-4628-A3E3-806FEF7CAB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32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A575E-7952-4DDC-AFD3-657376A32B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58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0FD2-42E7-43B7-B053-E165FD7AD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C069E-8C93-4588-B67D-64664F581B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D5C86-1B97-414A-89EC-BBC18408525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0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A1DD-254F-42D9-A82E-6DE722966B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307C4-2D1D-48C3-8A3F-D1B2360767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DB0D-3FC3-4B2F-8C36-183551E694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6E115-2A26-4DB3-8E5A-BCCBF86829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9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27543"/>
            <a:ext cx="5111751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0D06-2733-42A8-8FB0-91CF632A42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460E-DE71-4800-9AAF-304B896CBE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0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9E7F-9124-4A06-B6CA-9F13EB692AB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B6186-4499-4092-BBB4-B9BA8822A37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3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516184-2C31-4E17-B3B3-6684691DE91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FBC974-4770-4957-9A75-0935A205D0C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0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4CE01C8-68DC-44E4-B5B0-5B218CFEA5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9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kr66.ru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77380"/>
            <a:ext cx="9144000" cy="1979414"/>
          </a:xfrm>
        </p:spPr>
        <p:txBody>
          <a:bodyPr rtlCol="0">
            <a:noAutofit/>
          </a:bodyPr>
          <a:lstStyle/>
          <a:p>
            <a:pPr hangingPunct="0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осуществления строительного контроля при проведении капитального ремонта. Выполнение скрытых работ и их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07504" y="90265"/>
            <a:ext cx="2944986" cy="96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0788" y="4657700"/>
            <a:ext cx="6408712" cy="85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«ЭКО ЛАЙН ТЕХНОЛОДЖИ»</a:t>
            </a:r>
          </a:p>
          <a:p>
            <a:pPr hangingPunct="0">
              <a:lnSpc>
                <a:spcPct val="80000"/>
              </a:lnSpc>
              <a:spcBef>
                <a:spcPts val="600"/>
              </a:spcBef>
            </a:pP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Прытков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 Витальевич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6217" y="4945732"/>
            <a:ext cx="2187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Екатеринбург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марта 2020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259632" y="64160"/>
            <a:ext cx="7370216" cy="84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Прокладка силовых линий системы электроснабжения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977444"/>
            <a:ext cx="7071231" cy="45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03375" y="-23648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наружного контура заземления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976588"/>
            <a:ext cx="5544616" cy="45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1456" y="299546"/>
            <a:ext cx="7418714" cy="115093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скрытых работ:</a:t>
            </a:r>
            <a:endParaRPr lang="ru-RU" sz="28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30362" y="1146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89033" y="991375"/>
            <a:ext cx="3495119" cy="12937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внутридомовых инженерных систем теплоснабжения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641476"/>
            <a:ext cx="7432589" cy="327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Разборка трубопроводов – м.;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Демонтаж старой изоляции трубопроводов – м3;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Окраска,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огрунтовка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трубопровода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Установка гильз – м.;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Герметизация проходов трубопроводов через несущие и ограждающие конструкции – шт.;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Разбора покрытия полов – м2;</a:t>
            </a:r>
          </a:p>
          <a:p>
            <a:pPr defTabSz="34290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://www.tigergroup.kz/upload/iblock/419/419e6d924e0585904e5f19548c75f2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013"/>
            <a:ext cx="2880320" cy="149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11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703375" y="-23648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Монтаж гильз в перекрытиях на стояках  систем отопления и водоснабжения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99334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963" y="144853"/>
            <a:ext cx="7451379" cy="9589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скрытых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работ:</a:t>
            </a:r>
            <a:r>
              <a:rPr lang="ru-RU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6178" y="28437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652120" y="3849066"/>
            <a:ext cx="3135447" cy="963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внутридомовых инженерных систем водоотведения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021407"/>
            <a:ext cx="6746789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Демонтаж трубопровода (в том числе выпуск) – м; 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Разборка траншей (экскаватором, вручную)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Устройство подушки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Устройство траншей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Утрамбовка грунта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Засыпка траншей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Устройство оснований из щебня – м3;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Пропитка с применением битума щебеночных оснований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Устройство покрытия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Разбора покрытия полов – м2;</a:t>
            </a: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Герметизация проходов трубопроводов через несущие и ограждающие конструкции (в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выпуск) – шт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www.stroimdom.com.ua/fimg/0165c0db6e51076ca70d823016b63a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86" y="1750341"/>
            <a:ext cx="4010381" cy="176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2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619672" y="121196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наружного выпуска системы водоотведения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107" y="1251007"/>
            <a:ext cx="5732115" cy="4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5660" y="869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309" y="3562157"/>
            <a:ext cx="2309435" cy="5165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крыши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6979" y="1633364"/>
            <a:ext cx="6401119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Устройство сплошной обрешётки и гидроизоляция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Огнебиозащита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Ремонт вентиляционных шахт (кирпичной кладки -  м3,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огрунтовка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м2, 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оштукатуривание – м2);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Уборка шлака в чердачном помещении – м3;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Устройство пленки (гидроизоляция) - м2;</a:t>
            </a:r>
          </a:p>
          <a:p>
            <a:pPr defTabSz="342900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Устройство теплоизоляционного слоя – м3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296783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 descr="https://www.theroofershelper.com/samples/rooflinere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" y="2281436"/>
            <a:ext cx="2436258" cy="9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0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сплошной обрешетки карнизного свеса скатной крыши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437" y="1277719"/>
            <a:ext cx="5904656" cy="42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Огнебиозащита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деревянных конструкций скатной крыши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273324"/>
            <a:ext cx="6108993" cy="41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кирпичной кладки вентиляционных шахт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1158272"/>
            <a:ext cx="7848872" cy="43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8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67" t="38429" r="18925" b="29500"/>
          <a:stretch>
            <a:fillRect/>
          </a:stretch>
        </p:blipFill>
        <p:spPr bwMode="auto">
          <a:xfrm>
            <a:off x="0" y="0"/>
            <a:ext cx="1961303" cy="71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91680" y="0"/>
            <a:ext cx="7452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осуществлению строительного контроля при производстве работ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015980"/>
            <a:ext cx="619268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Организация, осуществляющая строительный контроль проверяет: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входящий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материалов;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качество выполненных видов работ;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работ;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графика производства работ;                  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исполнительной документации;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грубые нарушения, дефекты.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5412"/>
            <a:ext cx="2504227" cy="24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пароизоляции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чердачного перекрытия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273324"/>
            <a:ext cx="6264696" cy="43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Утепление чердачного перекрытия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85507"/>
            <a:ext cx="7776864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348" y="3361556"/>
            <a:ext cx="3126677" cy="12001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подвальных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892249"/>
            <a:ext cx="59346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Демонтаж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грунта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Уплотнение грунта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Обработка антисептическим составом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бортовой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Устройство щебеночного основания – м3;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Гидроизоляция боковая обмазочная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Армирование из сетки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Пропитка с применением битума щебеночных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Устройство покрытия – м2;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Ремонт стен спуска в подвальное помещение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штукатурка – м2,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м2);</a:t>
            </a:r>
          </a:p>
          <a:p>
            <a:pPr defTabSz="342900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Ремонт приямков (кирпичной кладки -  м3,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м2, оштукатуривание – м2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331640" y="65036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</a:rPr>
              <a:t/>
            </a:r>
            <a:br>
              <a:rPr lang="ru-RU" sz="3600" b="1" dirty="0">
                <a:solidFill>
                  <a:prstClr val="black"/>
                </a:solidFill>
              </a:rPr>
            </a:br>
            <a:endParaRPr lang="ru-RU" dirty="0"/>
          </a:p>
        </p:txBody>
      </p:sp>
      <p:pic>
        <p:nvPicPr>
          <p:cNvPr id="3074" name="Picture 2" descr="https://i.pinimg.com/236x/b2/66/46/b266463a48fbfce0af647fd9a3aac6f5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0" r="2835"/>
          <a:stretch/>
        </p:blipFill>
        <p:spPr bwMode="auto">
          <a:xfrm>
            <a:off x="199376" y="1738865"/>
            <a:ext cx="3126677" cy="15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33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основания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отмостки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щебня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4" y="1345332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46206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96044" y="4388863"/>
            <a:ext cx="2376264" cy="6246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44986" y="1717143"/>
            <a:ext cx="6840760" cy="3291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Монтаж (крепление) металлоконструкций балконов и заделку отверстий и гнезд – шт. балконов;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Гидроизоляция балконов – м2;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Армирование плит балконов – м2;</a:t>
            </a:r>
          </a:p>
          <a:p>
            <a:pPr defTabSz="342900">
              <a:lnSpc>
                <a:spcPct val="107000"/>
              </a:lnSpc>
              <a:spcBef>
                <a:spcPts val="274"/>
              </a:spcBef>
              <a:spcAft>
                <a:spcPts val="274"/>
              </a:spcAft>
            </a:pP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Огрунтовка</a:t>
            </a:r>
            <a:r>
              <a:rPr lang="ru-R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окраска металлических конструкций балконов - м2</a:t>
            </a:r>
            <a:r>
              <a:rPr lang="ru-R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54660" y="273360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Акты освидетельствования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скрытых работ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7380"/>
            <a:ext cx="2492796" cy="24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6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64160"/>
            <a:ext cx="7370216" cy="10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кладки наружных стен и штукатурки фасада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158272"/>
            <a:ext cx="6474073" cy="431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147" y="3808928"/>
            <a:ext cx="1835446" cy="1806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88453"/>
            <a:ext cx="8229600" cy="9525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Отчет </a:t>
            </a:r>
            <a: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организации, осуществляющей строительный контроль</a:t>
            </a:r>
            <a:br>
              <a:rPr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01316"/>
            <a:ext cx="8424936" cy="38404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Отчет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строительному контролю предоставляется Заказчику еженедельно по форме, согласно договора.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отчете строительного контроля должны быть зафиксированы нарушения культуры производства работ подрядной организацией: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Грубость при общении с собственниками;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в состоянии алкогольного/наркотического опьянения;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Наличие/отсутствие спецодежды;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требований по охране труда.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98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6963" r="1963"/>
          <a:stretch>
            <a:fillRect/>
          </a:stretch>
        </p:blipFill>
        <p:spPr bwMode="auto">
          <a:xfrm>
            <a:off x="35496" y="2785492"/>
            <a:ext cx="910850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913284"/>
            <a:ext cx="710102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 !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сайт: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www.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fkr66.ru</a:t>
            </a:r>
            <a:endParaRPr lang="ru-RU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E-mail: fkr66@mail.ru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Телефон «горячей линии»: +7 (343) 287-54-54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8-800-300-80-88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9574"/>
            <a:ext cx="2627784" cy="10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667" t="38429" r="18925" b="29500"/>
          <a:stretch>
            <a:fillRect/>
          </a:stretch>
        </p:blipFill>
        <p:spPr bwMode="auto">
          <a:xfrm>
            <a:off x="0" y="0"/>
            <a:ext cx="1961303" cy="71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91680" y="0"/>
            <a:ext cx="7452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осуществлению строительного контроля при производстве работ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1" y="1259915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выявлении опасных дефектов или грубых нарушений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невозможности их устранения при производстве работ по капитальному ремонту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строительный контроль обязан незамедлительно поставить в известность Заказчика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данных нарушениях в письменном виде.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5900" r="13693" b="3380"/>
          <a:stretch/>
        </p:blipFill>
        <p:spPr>
          <a:xfrm>
            <a:off x="7596336" y="1259915"/>
            <a:ext cx="1120124" cy="252028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1201316"/>
            <a:ext cx="72362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9681" y="3793604"/>
            <a:ext cx="723629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483768" y="4062618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 и инженерного оборудования. </a:t>
            </a:r>
          </a:p>
        </p:txBody>
      </p:sp>
      <p:pic>
        <p:nvPicPr>
          <p:cNvPr id="13" name="Picture 3" descr="http://www.luxgallery.it/img/665/590/c/hasselblad-lunar-fotocamera-di-lusso/02-hasselblad-lunar-disegno-b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918091"/>
            <a:ext cx="2339950" cy="15799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03648" y="38499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«скрытые работы»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30812" y="38499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985292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Скрытыми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считаются работы,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которые не могут быть проверены приёмочными комиссиями в натуре при сдаче дома в эксплуатацию, в виду того, что закрываются последующими этапами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(видами работ) капитального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1115616" y="3433564"/>
            <a:ext cx="925108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39752" y="3185790"/>
            <a:ext cx="6120680" cy="8693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приемка работ до их закрытия последующими работами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39752" y="4525912"/>
            <a:ext cx="6120680" cy="8693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составление акта на скрытые работы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 РД-11-02-2006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235659" y="2498746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115616" y="4591336"/>
            <a:ext cx="925108" cy="5040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06612"/>
            <a:ext cx="1184714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Подрядная организация уведомляет Фонд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скрытых работ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868331"/>
            <a:ext cx="8599764" cy="2584028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 на скрытые работы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в обязательном порядке.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Акта запрещает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работ следующего этапа.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Обязательная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этапа скрытых работ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к освидетельствованию работы перечислены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«Перечне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исполнительной документации» к договору подряда.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7330" y="1207396"/>
            <a:ext cx="7627466" cy="15543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0" y="0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484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9472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6540" r="4482" b="11120"/>
          <a:stretch/>
        </p:blipFill>
        <p:spPr>
          <a:xfrm>
            <a:off x="4932040" y="609969"/>
            <a:ext cx="3789662" cy="499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r="3985" b="5075"/>
          <a:stretch/>
        </p:blipFill>
        <p:spPr>
          <a:xfrm>
            <a:off x="395536" y="609969"/>
            <a:ext cx="3574451" cy="4991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74265"/>
            <a:ext cx="6968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освидетельствования скрытых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231553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45913"/>
            <a:ext cx="8121286" cy="952500"/>
          </a:xfrm>
        </p:spPr>
        <p:txBody>
          <a:bodyPr/>
          <a:lstStyle/>
          <a:p>
            <a:pPr indent="338138"/>
            <a:r>
              <a:rPr lang="en-US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Требования к осуществлению строительного контроля при производстве работ </a:t>
            </a:r>
            <a: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071924"/>
            <a:ext cx="8496944" cy="13592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Организация, осуществляющая строительный контроль проверяет: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540" y="1431635"/>
            <a:ext cx="87129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журнал входящего контроля материалов;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и качество выполненных видов работ;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 исполнения графика производства работ;                  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оформление исполнительной документации;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требования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грубые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нарушения, дефекты.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нарушения должны быть зафиксированы в журнале производства работ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1" y="0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62443" y="3648796"/>
            <a:ext cx="705678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опасных дефектов или грубых нарушений и невозможности их устранения при производстве работ по капитальному ремонту строительный контроль обязан незамедлительно поставить в известность Заказчика о данных нарушениях в письменном виде.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фотофиксации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каждого конструктивного элемента и инженерного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0" y="3581650"/>
            <a:ext cx="1314476" cy="20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9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43608" y="1633364"/>
            <a:ext cx="7370216" cy="7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скрытых работ при капитальном ремонте МКД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1667" t="38429" r="28913" b="33939"/>
          <a:stretch/>
        </p:blipFill>
        <p:spPr bwMode="auto">
          <a:xfrm>
            <a:off x="30812" y="38499"/>
            <a:ext cx="1763687" cy="57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42583"/>
            <a:ext cx="4718264" cy="304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989" y="791356"/>
            <a:ext cx="5486400" cy="1150934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1667" t="38429" r="28913" b="33939"/>
          <a:stretch/>
        </p:blipFill>
        <p:spPr bwMode="auto">
          <a:xfrm>
            <a:off x="0" y="19343"/>
            <a:ext cx="1754660" cy="57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1273324"/>
            <a:ext cx="879801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15000"/>
              </a:lnSpc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Демонтаж системы (ВРУ – шт., ЩЭ – шт., кабель – м);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Сверление отверстий в кирпичных стенах – шт.;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Пробивка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штрабы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Монтаж труб, гофры в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штрабу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Затягивание кабеля/провода в трубу– м;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Заделка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(м2), отверстий (шт.);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Рытье ям, разборка грунта – м3;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Устройство контура заземления – м.;</a:t>
            </a:r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342900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*Прим. Планы прокладки кабелей с указанием мест прокладки (под полами, под потолком, в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штрабах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т.д.), с привязкой к плану многоквартирного дома.</a:t>
            </a:r>
            <a:endParaRPr lang="ru-RU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0144" y="284376"/>
            <a:ext cx="7886700" cy="1104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Акты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освидетельствования скрытых 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</a:t>
            </a:r>
            <a: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124" name="Picture 4" descr="https://image.jimcdn.com/app/cms/image/transf/dimension=2000x1500:format=jpg/path/scbfd27f19c82504f/backgroundarea/iffed1e6f544e2848/version/1502733477/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21687"/>
            <a:ext cx="2281134" cy="15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77460" y="3219944"/>
            <a:ext cx="2806518" cy="9638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внутридомовых инженерных систем электроснабжения</a:t>
            </a:r>
            <a:endParaRPr lang="ru-RU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342900"/>
            <a:endParaRPr lang="ru-RU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1890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16568</TotalTime>
  <Words>1009</Words>
  <Application>Microsoft Office PowerPoint</Application>
  <PresentationFormat>Экран (16:10)</PresentationFormat>
  <Paragraphs>156</Paragraphs>
  <Slides>27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Times New Roman</vt:lpstr>
      <vt:lpstr>1_Тема Office</vt:lpstr>
      <vt:lpstr>Тема Office</vt:lpstr>
      <vt:lpstr>2_Тема Office</vt:lpstr>
      <vt:lpstr>3_Тема Office</vt:lpstr>
      <vt:lpstr>Порядок осуществления строительного контроля при проведении капитального ремонта. Выполнение скрытых работ и их фиксация</vt:lpstr>
      <vt:lpstr>Презентация PowerPoint</vt:lpstr>
      <vt:lpstr>Презентация PowerPoint</vt:lpstr>
      <vt:lpstr>Презентация PowerPoint</vt:lpstr>
      <vt:lpstr> Подрядная организация уведомляет Фонд  о наличии скрытых работ </vt:lpstr>
      <vt:lpstr>Презентация PowerPoint</vt:lpstr>
      <vt:lpstr> Требования к осуществлению строительного контроля при производстве работ  </vt:lpstr>
      <vt:lpstr>Презентация PowerPoint</vt:lpstr>
      <vt:lpstr>Акты освидетельствования скрытых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Акты освидетельствования  скрытых работ: </vt:lpstr>
      <vt:lpstr>Презентация PowerPoint</vt:lpstr>
      <vt:lpstr>Акты освидетельствования  скрытых работ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Акты освидетельствования  скрытых работ </vt:lpstr>
      <vt:lpstr>Презентация PowerPoint</vt:lpstr>
      <vt:lpstr>Акты освидетельствования  скрытых работ </vt:lpstr>
      <vt:lpstr>Презентация PowerPoint</vt:lpstr>
      <vt:lpstr>Отчет организации, осуществляющей строительный контроль </vt:lpstr>
      <vt:lpstr>Презентация PowerPoint</vt:lpstr>
    </vt:vector>
  </TitlesOfParts>
  <Company>Ya Blondinko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GKX</dc:creator>
  <cp:lastModifiedBy>Гирш Евгения Аркадьевна</cp:lastModifiedBy>
  <cp:revision>633</cp:revision>
  <cp:lastPrinted>2018-04-24T03:46:35Z</cp:lastPrinted>
  <dcterms:created xsi:type="dcterms:W3CDTF">2015-06-18T04:37:54Z</dcterms:created>
  <dcterms:modified xsi:type="dcterms:W3CDTF">2020-03-06T10:32:48Z</dcterms:modified>
</cp:coreProperties>
</file>